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5" r:id="rId5"/>
    <p:sldId id="258" r:id="rId6"/>
    <p:sldId id="260" r:id="rId7"/>
    <p:sldId id="266" r:id="rId8"/>
    <p:sldId id="262" r:id="rId9"/>
    <p:sldId id="259" r:id="rId10"/>
    <p:sldId id="268" r:id="rId11"/>
    <p:sldId id="267" r:id="rId12"/>
    <p:sldId id="269" r:id="rId13"/>
    <p:sldId id="263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0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10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898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7697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575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059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740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5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37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92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97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88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92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8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3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34BA0-0A9A-4B31-90D4-B4C4FD4005A0}" type="datetimeFigureOut">
              <a:rPr lang="zh-TW" altLang="en-US" smtClean="0"/>
              <a:t>2025/6/5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EEB30B-F532-4828-890B-B9B1D5E4E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65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rxiv.org/search/cs?searchtype=author&amp;query=Ekemark,+P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arxiv.org/search/cs?searchtype=author&amp;query=Waern,+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Jimborean,+A" TargetMode="External"/><Relationship Id="rId5" Type="http://schemas.openxmlformats.org/officeDocument/2006/relationships/hyperlink" Target="https://arxiv.org/search/cs?searchtype=author&amp;query=Kaxiras,+S" TargetMode="External"/><Relationship Id="rId4" Type="http://schemas.openxmlformats.org/officeDocument/2006/relationships/hyperlink" Target="https://arxiv.org/search/cs?searchtype=author&amp;query=Koukos,+K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5128E-DB24-4654-8DC1-1FD0D3C69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483" y="1710268"/>
            <a:ext cx="8682103" cy="1646302"/>
          </a:xfrm>
        </p:spPr>
        <p:txBody>
          <a:bodyPr>
            <a:normAutofit/>
          </a:bodyPr>
          <a:lstStyle/>
          <a:p>
            <a:r>
              <a:rPr lang="en-US" altLang="zh-TW" sz="4400" b="1" dirty="0" err="1">
                <a:solidFill>
                  <a:srgbClr val="5CEB5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期末專題</a:t>
            </a:r>
            <a:r>
              <a:rPr lang="zh-TW" altLang="en-US" sz="4400" b="1" dirty="0">
                <a:solidFill>
                  <a:srgbClr val="5CEB5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altLang="zh-TW" sz="4400" b="1" dirty="0">
                <a:solidFill>
                  <a:srgbClr val="5CEB5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 Energy Saving</a:t>
            </a:r>
            <a:r>
              <a:rPr lang="zh-TW" altLang="en-US" sz="4400" b="1" dirty="0">
                <a:solidFill>
                  <a:srgbClr val="5CEB5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算法</a:t>
            </a:r>
            <a:r>
              <a:rPr lang="en-US" altLang="zh-TW" sz="4400" b="1" dirty="0" err="1">
                <a:solidFill>
                  <a:srgbClr val="5CEB5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實作</a:t>
            </a:r>
            <a:endParaRPr lang="zh-TW" altLang="en-US" sz="4400" dirty="0">
              <a:solidFill>
                <a:srgbClr val="5CEB55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EB62D0-2D97-4F4C-AB95-E12A85E19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第六組</a:t>
            </a:r>
            <a:r>
              <a:rPr lang="zh-TW" alt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altLang="zh-TW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altLang="zh-TW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邱政羿、丁啟恩</a:t>
            </a:r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82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r>
              <a:rPr lang="en-US" altLang="zh-TW" dirty="0"/>
              <a:t>-clock</a:t>
            </a:r>
            <a:r>
              <a:rPr lang="zh-TW" altLang="en-US" dirty="0"/>
              <a:t>結構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9EBEDD-A2FF-4185-8C23-6095E9A2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MSI + PLL </a:t>
            </a:r>
            <a:r>
              <a:rPr lang="zh-TW" altLang="en-US" dirty="0"/>
              <a:t>產生各種頻率</a:t>
            </a:r>
            <a:endParaRPr lang="en-US" altLang="zh-TW" dirty="0"/>
          </a:p>
          <a:p>
            <a:r>
              <a:rPr lang="en-US" altLang="zh-TW" dirty="0"/>
              <a:t>Final system clock = </a:t>
            </a:r>
            <a:r>
              <a:rPr lang="en-US" altLang="zh-TW" dirty="0" err="1"/>
              <a:t>fmsi</a:t>
            </a:r>
            <a:r>
              <a:rPr lang="en-US" altLang="zh-TW" dirty="0"/>
              <a:t> × </a:t>
            </a:r>
            <a:r>
              <a:rPr lang="en-US" altLang="zh-TW" dirty="0" err="1"/>
              <a:t>PLLm</a:t>
            </a:r>
            <a:r>
              <a:rPr lang="en-US" altLang="zh-TW" dirty="0"/>
              <a:t> / </a:t>
            </a:r>
            <a:r>
              <a:rPr lang="en-US" altLang="zh-TW" dirty="0" err="1"/>
              <a:t>PLLr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9A2FE7-892B-4708-9B43-EC390005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25" y="304800"/>
            <a:ext cx="445564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4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r>
              <a:rPr lang="en-US" altLang="zh-TW" dirty="0"/>
              <a:t>-</a:t>
            </a:r>
            <a:r>
              <a:rPr lang="zh-TW" altLang="en-US" dirty="0"/>
              <a:t>算法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9EBEDD-A2FF-4185-8C23-6095E9A2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第一個</a:t>
            </a:r>
            <a:r>
              <a:rPr lang="en-US" altLang="zh-TW" dirty="0"/>
              <a:t>switch</a:t>
            </a:r>
            <a:r>
              <a:rPr lang="zh-TW" altLang="en-US" dirty="0"/>
              <a:t>是選擇不同的頻率執行任務</a:t>
            </a:r>
            <a:endParaRPr lang="en-US" altLang="zh-TW" dirty="0"/>
          </a:p>
          <a:p>
            <a:r>
              <a:rPr lang="zh-TW" altLang="en-US" dirty="0"/>
              <a:t>下面是計算時間以及選擇任務執行</a:t>
            </a:r>
            <a:endParaRPr lang="en-US" altLang="zh-TW" dirty="0"/>
          </a:p>
          <a:p>
            <a:r>
              <a:rPr lang="zh-TW" altLang="en-US" dirty="0"/>
              <a:t>最後將功耗乘上時間存入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D44797-840D-4D3A-9EB9-FB91BC75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333" y="500062"/>
            <a:ext cx="56292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r>
              <a:rPr lang="en-US" altLang="zh-TW" dirty="0"/>
              <a:t>-</a:t>
            </a:r>
            <a:r>
              <a:rPr lang="zh-TW" altLang="en-US" dirty="0"/>
              <a:t>算法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9EBEDD-A2FF-4185-8C23-6095E9A2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table</a:t>
            </a:r>
            <a:r>
              <a:rPr lang="zh-TW" altLang="en-US" dirty="0"/>
              <a:t>的值作比較並取得最小值</a:t>
            </a:r>
            <a:endParaRPr lang="en-US" altLang="zh-TW" dirty="0"/>
          </a:p>
          <a:p>
            <a:r>
              <a:rPr lang="zh-TW" altLang="en-US" dirty="0"/>
              <a:t>最小值對應的頻率選為該任務之頻率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3115D4-D885-477C-9E95-AFBED9D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79" y="990600"/>
            <a:ext cx="43624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9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實作成果</a:t>
            </a:r>
            <a:r>
              <a:rPr lang="en-US" altLang="zh-TW" dirty="0"/>
              <a:t>&amp;</a:t>
            </a:r>
            <a:r>
              <a:rPr lang="zh-TW" altLang="en-US" dirty="0"/>
              <a:t>數據分析</a:t>
            </a:r>
          </a:p>
        </p:txBody>
      </p:sp>
      <p:pic>
        <p:nvPicPr>
          <p:cNvPr id="6" name="2025-06-05 12-41-44">
            <a:hlinkClick r:id="" action="ppaction://media"/>
            <a:extLst>
              <a:ext uri="{FF2B5EF4-FFF2-40B4-BE49-F238E27FC236}">
                <a16:creationId xmlns:a16="http://schemas.microsoft.com/office/drawing/2014/main" id="{77C92229-1489-4A5C-8B09-81E79C0461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236" y="1583540"/>
            <a:ext cx="8160301" cy="4589817"/>
          </a:xfrm>
        </p:spPr>
      </p:pic>
    </p:spTree>
    <p:extLst>
      <p:ext uri="{BB962C8B-B14F-4D97-AF65-F5344CB8AC3E}">
        <p14:creationId xmlns:p14="http://schemas.microsoft.com/office/powerpoint/2010/main" val="27545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實作成果</a:t>
            </a:r>
            <a:r>
              <a:rPr lang="en-US" altLang="zh-TW" dirty="0"/>
              <a:t>&amp;</a:t>
            </a:r>
            <a:r>
              <a:rPr lang="zh-TW" altLang="en-US" dirty="0"/>
              <a:t>數據分析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6B7C47-E1B5-4D01-AC84-469CF9E8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865329"/>
            <a:ext cx="3360001" cy="25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CB096A1-2843-4E81-802A-7A1375AB6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67" y="3865329"/>
            <a:ext cx="3360001" cy="2520000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6BC582-3311-4879-AA43-55F727C82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頻率對執行時間</a:t>
            </a:r>
            <a:endParaRPr lang="en-US" altLang="zh-TW" dirty="0"/>
          </a:p>
          <a:p>
            <a:r>
              <a:rPr lang="zh-TW" altLang="en-US" dirty="0"/>
              <a:t>對數座標可以看出，任務存在臨界值</a:t>
            </a:r>
            <a:endParaRPr lang="en-US" altLang="zh-TW" dirty="0"/>
          </a:p>
          <a:p>
            <a:r>
              <a:rPr lang="zh-TW" altLang="en-US" dirty="0"/>
              <a:t>臨界值以下屬於</a:t>
            </a:r>
            <a:r>
              <a:rPr lang="en-US" altLang="zh-TW" dirty="0"/>
              <a:t>I/O bound</a:t>
            </a:r>
            <a:r>
              <a:rPr lang="zh-TW" altLang="en-US" dirty="0"/>
              <a:t>，以上屬於</a:t>
            </a:r>
            <a:r>
              <a:rPr lang="en-US" altLang="zh-TW" dirty="0"/>
              <a:t>computing bound</a:t>
            </a:r>
          </a:p>
          <a:p>
            <a:r>
              <a:rPr lang="zh-TW" altLang="en-US" dirty="0"/>
              <a:t>任務設計不同，臨界值可能不同</a:t>
            </a:r>
          </a:p>
        </p:txBody>
      </p:sp>
    </p:spTree>
    <p:extLst>
      <p:ext uri="{BB962C8B-B14F-4D97-AF65-F5344CB8AC3E}">
        <p14:creationId xmlns:p14="http://schemas.microsoft.com/office/powerpoint/2010/main" val="21599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實作成果</a:t>
            </a:r>
            <a:r>
              <a:rPr lang="en-US" altLang="zh-TW" dirty="0"/>
              <a:t>&amp;</a:t>
            </a:r>
            <a:r>
              <a:rPr lang="zh-TW" altLang="en-US"/>
              <a:t>數據分析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6BC582-3311-4879-AA43-55F727C82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頻率對能耗</a:t>
            </a:r>
            <a:r>
              <a:rPr lang="en-US" altLang="zh-TW" dirty="0"/>
              <a:t>(</a:t>
            </a:r>
            <a:r>
              <a:rPr lang="zh-TW" altLang="en-US" dirty="0"/>
              <a:t>測量結果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對數座標可以看出，任務呈現線性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computing bound task</a:t>
            </a:r>
            <a:r>
              <a:rPr lang="zh-TW" altLang="en-US" dirty="0"/>
              <a:t>上可以成功選到低能耗的頻率</a:t>
            </a: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83C74B44-7E0D-4AA9-93FE-95BEAEFE8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69" y="3936350"/>
            <a:ext cx="3360000" cy="25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D0D170-A018-42A5-A11C-56B1DBC61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69" y="3936350"/>
            <a:ext cx="3360000" cy="25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623128-0FE2-461B-ACEE-26FC528A9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78"/>
          <a:stretch/>
        </p:blipFill>
        <p:spPr>
          <a:xfrm>
            <a:off x="791639" y="4100975"/>
            <a:ext cx="3133725" cy="21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C3D0E-99BD-4FCA-82FF-1AC7E11C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簡介與專題動機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BFB5B5-B032-45F3-AF80-BE2CFEA7B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09" y="16652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000" dirty="0"/>
          </a:p>
          <a:p>
            <a:r>
              <a:rPr lang="zh-TW" altLang="en-US" sz="2000" b="1" dirty="0"/>
              <a:t>動機：</a:t>
            </a:r>
            <a:r>
              <a:rPr lang="zh-TW" altLang="en-US" sz="2000" dirty="0"/>
              <a:t>一般來說，大多數人會在</a:t>
            </a:r>
            <a:r>
              <a:rPr lang="en-US" altLang="zh-TW" sz="2000" dirty="0"/>
              <a:t>task</a:t>
            </a:r>
            <a:r>
              <a:rPr lang="zh-TW" altLang="en-US" sz="2000" dirty="0"/>
              <a:t>一開始啟動階段就先設定好時鐘（</a:t>
            </a:r>
            <a:r>
              <a:rPr lang="en-US" altLang="zh-TW" sz="2000" dirty="0"/>
              <a:t>clock</a:t>
            </a:r>
            <a:r>
              <a:rPr lang="zh-TW" altLang="en-US" sz="2000" dirty="0"/>
              <a:t>）的頻率，就可以預估整個系統的執行效能。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r>
              <a:rPr lang="zh-TW" altLang="en-US" sz="2000" b="1" dirty="0"/>
              <a:t>目標：</a:t>
            </a:r>
            <a:r>
              <a:rPr lang="zh-TW" altLang="en-US" sz="2000" dirty="0"/>
              <a:t>在考量</a:t>
            </a:r>
            <a:r>
              <a:rPr lang="zh-TW" altLang="en-US" sz="2000" b="1" dirty="0"/>
              <a:t>能耗</a:t>
            </a:r>
            <a:r>
              <a:rPr lang="zh-TW" altLang="en-US" sz="2000" dirty="0"/>
              <a:t>與</a:t>
            </a:r>
            <a:r>
              <a:rPr lang="zh-TW" altLang="en-US" sz="2000" b="1" dirty="0"/>
              <a:t>執行時間</a:t>
            </a:r>
            <a:r>
              <a:rPr lang="zh-TW" altLang="en-US" sz="2000" dirty="0"/>
              <a:t>的前提下，我們透過</a:t>
            </a:r>
            <a:r>
              <a:rPr lang="zh-TW" altLang="en-US" sz="2000" b="1" dirty="0"/>
              <a:t>動態調整時鐘頻率</a:t>
            </a:r>
            <a:r>
              <a:rPr lang="zh-TW" altLang="en-US" sz="2000" dirty="0"/>
              <a:t>，去尋找不同</a:t>
            </a:r>
            <a:r>
              <a:rPr lang="en-US" altLang="zh-TW" sz="2000" dirty="0"/>
              <a:t>task</a:t>
            </a:r>
            <a:r>
              <a:rPr lang="zh-TW" altLang="en-US" sz="2000" dirty="0"/>
              <a:t>中最合適的</a:t>
            </a:r>
            <a:r>
              <a:rPr lang="en-US" altLang="zh-TW" sz="2000" dirty="0"/>
              <a:t>clock frequency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004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C3D0E-99BD-4FCA-82FF-1AC7E11C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Power Clocks: Dynamic Multi-Clock Management for Embedded systems</a:t>
            </a:r>
            <a:r>
              <a:rPr lang="zh-TW" altLang="en-US" sz="3200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BFB5B5-B032-45F3-AF80-BE2CFEA7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挑戰</a:t>
            </a:r>
            <a:r>
              <a:rPr lang="zh-TW" altLang="en-US" dirty="0"/>
              <a:t>：現行做法常以固定時鐘（</a:t>
            </a:r>
            <a:r>
              <a:rPr lang="en-US" altLang="zh-TW" dirty="0"/>
              <a:t>static clock</a:t>
            </a:r>
            <a:r>
              <a:rPr lang="zh-TW" altLang="en-US" dirty="0"/>
              <a:t>）驅動 </a:t>
            </a:r>
            <a:r>
              <a:rPr lang="en-US" altLang="zh-TW" dirty="0"/>
              <a:t>MCU</a:t>
            </a:r>
            <a:r>
              <a:rPr lang="zh-TW" altLang="en-US" dirty="0"/>
              <a:t>，不論 </a:t>
            </a:r>
            <a:r>
              <a:rPr lang="en-US" altLang="zh-TW" dirty="0"/>
              <a:t>I/O-bound </a:t>
            </a:r>
            <a:r>
              <a:rPr lang="zh-TW" altLang="en-US" dirty="0"/>
              <a:t>或 </a:t>
            </a:r>
            <a:r>
              <a:rPr lang="en-US" altLang="zh-TW" dirty="0"/>
              <a:t>compute-bound</a:t>
            </a:r>
            <a:r>
              <a:rPr lang="zh-TW" altLang="en-US" dirty="0"/>
              <a:t>，都無法兼顧每一階段的最省能需求。</a:t>
            </a:r>
            <a:endParaRPr lang="en-US" altLang="zh-TW" dirty="0"/>
          </a:p>
          <a:p>
            <a:r>
              <a:rPr lang="zh-TW" altLang="en-US" b="1" dirty="0"/>
              <a:t>本文貢獻</a:t>
            </a:r>
            <a:r>
              <a:rPr lang="zh-TW" altLang="en-US" dirty="0"/>
              <a:t>：提出 </a:t>
            </a:r>
            <a:r>
              <a:rPr lang="en-US" altLang="zh-TW" dirty="0"/>
              <a:t>Power Clocks — </a:t>
            </a:r>
            <a:r>
              <a:rPr lang="zh-TW" altLang="en-US" dirty="0"/>
              <a:t>一套在作業系統層級執行的「動態多時鐘管理」機制，能讓各外設或任務依需求指定</a:t>
            </a:r>
            <a:r>
              <a:rPr lang="zh-TW" altLang="en-US" b="1" dirty="0"/>
              <a:t>最小</a:t>
            </a:r>
            <a:r>
              <a:rPr lang="en-US" altLang="zh-TW" b="1" dirty="0"/>
              <a:t>/</a:t>
            </a:r>
            <a:r>
              <a:rPr lang="zh-TW" altLang="en-US" b="1" dirty="0"/>
              <a:t>最大頻率</a:t>
            </a:r>
            <a:r>
              <a:rPr lang="zh-TW" altLang="en-US" dirty="0"/>
              <a:t>限制，由核心自動選擇最省電的時鐘源，達到整體能耗最佳化。</a:t>
            </a:r>
            <a:endParaRPr lang="en-US" altLang="zh-TW" dirty="0"/>
          </a:p>
          <a:p>
            <a:r>
              <a:rPr lang="zh-TW" altLang="en-US" dirty="0"/>
              <a:t>本文沒有探討如何設計演算法，僅提出要如何調整 </a:t>
            </a:r>
            <a:r>
              <a:rPr lang="en-US" altLang="zh-TW" dirty="0"/>
              <a:t>clock ex : (FLL</a:t>
            </a:r>
            <a:r>
              <a:rPr lang="zh-TW" altLang="en-US" dirty="0"/>
              <a:t>、</a:t>
            </a:r>
            <a:r>
              <a:rPr lang="en-US" altLang="zh-TW" dirty="0"/>
              <a:t>PLL</a:t>
            </a:r>
            <a:r>
              <a:rPr lang="zh-TW" altLang="en-US" dirty="0"/>
              <a:t>、</a:t>
            </a:r>
            <a:r>
              <a:rPr lang="en-US" altLang="zh-TW" dirty="0"/>
              <a:t>RC…)</a:t>
            </a:r>
            <a:r>
              <a:rPr lang="zh-TW" altLang="en-US" dirty="0"/>
              <a:t>以及</a:t>
            </a:r>
            <a:r>
              <a:rPr lang="en-US" altLang="zh-TW" dirty="0"/>
              <a:t>I/O bound </a:t>
            </a:r>
            <a:r>
              <a:rPr lang="zh-TW" altLang="en-US" dirty="0"/>
              <a:t>跟 </a:t>
            </a:r>
            <a:r>
              <a:rPr lang="en-US" altLang="zh-TW" dirty="0"/>
              <a:t>computing bound </a:t>
            </a:r>
            <a:r>
              <a:rPr lang="zh-TW" altLang="en-US" dirty="0"/>
              <a:t>對於應該採用低頻還高頻</a:t>
            </a:r>
          </a:p>
        </p:txBody>
      </p:sp>
    </p:spTree>
    <p:extLst>
      <p:ext uri="{BB962C8B-B14F-4D97-AF65-F5344CB8AC3E}">
        <p14:creationId xmlns:p14="http://schemas.microsoft.com/office/powerpoint/2010/main" val="138295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C3D0E-99BD-4FCA-82FF-1AC7E11C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Profiling-Assisted Decoupled Access-Execute</a:t>
            </a:r>
            <a:br>
              <a:rPr lang="en-US" altLang="zh-TW" sz="3200" dirty="0"/>
            </a:br>
            <a:r>
              <a:rPr lang="sv-SE" altLang="zh-TW" sz="1600" b="0" i="0" u="none" strike="noStrike" dirty="0">
                <a:effectLst/>
                <a:latin typeface="Lucida Grande"/>
                <a:hlinkClick r:id="rId2"/>
              </a:rPr>
              <a:t>Jonatan Waern</a:t>
            </a:r>
            <a:r>
              <a:rPr lang="sv-SE" altLang="zh-TW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sv-SE" altLang="zh-TW" sz="1600" b="0" i="0" u="none" strike="noStrike" dirty="0">
                <a:effectLst/>
                <a:latin typeface="Lucida Grande"/>
                <a:hlinkClick r:id="rId3"/>
              </a:rPr>
              <a:t>Per Ekemark</a:t>
            </a:r>
            <a:r>
              <a:rPr lang="sv-SE" altLang="zh-TW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sv-SE" altLang="zh-TW" sz="1600" b="0" i="0" u="none" strike="noStrike" dirty="0">
                <a:effectLst/>
                <a:latin typeface="Lucida Grande"/>
                <a:hlinkClick r:id="rId4"/>
              </a:rPr>
              <a:t>Konstantinos Koukos</a:t>
            </a:r>
            <a:r>
              <a:rPr lang="sv-SE" altLang="zh-TW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sv-SE" altLang="zh-TW" sz="1600" b="0" i="0" u="none" strike="noStrike" dirty="0">
                <a:effectLst/>
                <a:latin typeface="Lucida Grande"/>
                <a:hlinkClick r:id="rId5"/>
              </a:rPr>
              <a:t>Stefanos Kaxiras</a:t>
            </a:r>
            <a:r>
              <a:rPr lang="sv-SE" altLang="zh-TW" sz="16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sv-SE" altLang="zh-TW" sz="1600" b="0" i="0" u="none" strike="noStrike" dirty="0">
                <a:effectLst/>
                <a:latin typeface="Lucida Grande"/>
                <a:hlinkClick r:id="rId6"/>
              </a:rPr>
              <a:t>Alexandra Jimborean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BFB5B5-B032-45F3-AF80-BE2CFEA7B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259" y="1930400"/>
            <a:ext cx="8596668" cy="3880773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把一個</a:t>
            </a:r>
            <a:r>
              <a:rPr lang="en-US" altLang="zh-TW" dirty="0">
                <a:latin typeface="+mn-ea"/>
              </a:rPr>
              <a:t>task Access</a:t>
            </a:r>
            <a:r>
              <a:rPr lang="zh-TW" altLang="en-US" dirty="0">
                <a:latin typeface="+mn-ea"/>
              </a:rPr>
              <a:t>到</a:t>
            </a:r>
            <a:r>
              <a:rPr lang="en-US" altLang="zh-TW" dirty="0">
                <a:latin typeface="+mn-ea"/>
              </a:rPr>
              <a:t>memory</a:t>
            </a:r>
            <a:r>
              <a:rPr lang="zh-TW" altLang="en-US" dirty="0">
                <a:latin typeface="+mn-ea"/>
              </a:rPr>
              <a:t>的部分以及</a:t>
            </a:r>
            <a:r>
              <a:rPr lang="en-US" altLang="zh-TW" dirty="0">
                <a:latin typeface="+mn-ea"/>
              </a:rPr>
              <a:t>execute</a:t>
            </a:r>
            <a:r>
              <a:rPr lang="zh-TW" altLang="en-US" dirty="0">
                <a:latin typeface="+mn-ea"/>
              </a:rPr>
              <a:t>的部分切成</a:t>
            </a:r>
            <a:r>
              <a:rPr lang="en-US" altLang="zh-TW" dirty="0">
                <a:latin typeface="+mn-ea"/>
              </a:rPr>
              <a:t>memory – bound task1 </a:t>
            </a:r>
            <a:r>
              <a:rPr lang="zh-TW" altLang="en-US" dirty="0">
                <a:latin typeface="+mn-ea"/>
              </a:rPr>
              <a:t>跟 </a:t>
            </a:r>
            <a:r>
              <a:rPr lang="en-US" altLang="zh-TW" dirty="0">
                <a:latin typeface="+mn-ea"/>
              </a:rPr>
              <a:t>computing bound task2</a:t>
            </a:r>
          </a:p>
          <a:p>
            <a:r>
              <a:rPr lang="en-US" altLang="zh-TW" dirty="0" err="1">
                <a:latin typeface="+mn-ea"/>
              </a:rPr>
              <a:t>OptEDP</a:t>
            </a:r>
            <a:r>
              <a:rPr lang="zh-TW" altLang="en-US" dirty="0">
                <a:latin typeface="+mn-ea"/>
              </a:rPr>
              <a:t>（</a:t>
            </a:r>
            <a:r>
              <a:rPr lang="en-US" altLang="zh-TW" dirty="0">
                <a:latin typeface="+mn-ea"/>
              </a:rPr>
              <a:t>Optimal Energy–Delay Product</a:t>
            </a:r>
            <a:r>
              <a:rPr lang="zh-TW" altLang="en-US" dirty="0">
                <a:latin typeface="+mn-ea"/>
              </a:rPr>
              <a:t>）</a:t>
            </a:r>
            <a:r>
              <a:rPr lang="en-US" altLang="zh-TW" dirty="0">
                <a:latin typeface="+mn-ea"/>
              </a:rPr>
              <a:t>:</a:t>
            </a:r>
            <a:r>
              <a:rPr lang="zh-TW" altLang="en-US" dirty="0">
                <a:latin typeface="+mn-ea"/>
              </a:rPr>
              <a:t>策略藉由衡量各階段在不同頻率下的能量與延遲表現，選出能量</a:t>
            </a:r>
            <a:r>
              <a:rPr lang="en-US" altLang="zh-TW" dirty="0">
                <a:latin typeface="+mn-ea"/>
              </a:rPr>
              <a:t>–</a:t>
            </a:r>
            <a:r>
              <a:rPr lang="zh-TW" altLang="en-US" dirty="0">
                <a:latin typeface="+mn-ea"/>
              </a:rPr>
              <a:t>延遲乘積（</a:t>
            </a:r>
            <a:r>
              <a:rPr lang="en-US" altLang="zh-TW" dirty="0">
                <a:latin typeface="+mn-ea"/>
              </a:rPr>
              <a:t>EDP</a:t>
            </a:r>
            <a:r>
              <a:rPr lang="zh-TW" altLang="en-US" dirty="0">
                <a:latin typeface="+mn-ea"/>
              </a:rPr>
              <a:t>）最小的設定</a:t>
            </a:r>
            <a:endParaRPr lang="en-US" altLang="zh-TW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在所有候選頻率                   　下執行一次階段 </a:t>
            </a:r>
            <a:r>
              <a:rPr lang="en-US" altLang="zh-TW" b="1" dirty="0">
                <a:latin typeface="+mn-ea"/>
              </a:rPr>
              <a:t>s</a:t>
            </a:r>
            <a:r>
              <a:rPr lang="zh-TW" altLang="en-US" dirty="0">
                <a:latin typeface="+mn-ea"/>
              </a:rPr>
              <a:t>，同時記錄執行時間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Energy–Delay Product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:</a:t>
            </a:r>
            <a:r>
              <a:rPr lang="zh-TW" altLang="en-US" dirty="0">
                <a:latin typeface="+mn-ea"/>
              </a:rPr>
              <a:t> 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紀錄每階段的</a:t>
            </a:r>
            <a:r>
              <a:rPr lang="en-US" altLang="zh-TW" dirty="0">
                <a:latin typeface="+mn-ea"/>
              </a:rPr>
              <a:t>EDP</a:t>
            </a:r>
            <a:r>
              <a:rPr lang="zh-TW" altLang="en-US" dirty="0">
                <a:latin typeface="+mn-ea"/>
              </a:rPr>
              <a:t>，最後選出最佳的</a:t>
            </a:r>
            <a:r>
              <a:rPr lang="en-US" altLang="zh-TW" dirty="0">
                <a:latin typeface="+mn-ea"/>
              </a:rPr>
              <a:t>frequency</a:t>
            </a:r>
          </a:p>
          <a:p>
            <a:endParaRPr lang="en-US" altLang="zh-TW" dirty="0"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EAAE95-A82A-430E-B7A2-C6FE81F7E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003" y="3251200"/>
            <a:ext cx="1090716" cy="344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8FE712-6CE4-4B09-A97D-62E02B357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5282" y="3251200"/>
            <a:ext cx="295316" cy="3715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1D83A4-C635-455B-B295-893A381C70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6147" y="4213838"/>
            <a:ext cx="5506218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DD41-8628-4093-BFAB-1DE7EA72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實作上遭遇的困難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E5578-43FF-4EF3-95B5-6472375C5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altLang="zh-TW" b="1" dirty="0"/>
              <a:t>STM32L4 : </a:t>
            </a:r>
            <a:r>
              <a:rPr lang="zh-TW" altLang="en-US" dirty="0"/>
              <a:t>無法使用類似</a:t>
            </a:r>
            <a:r>
              <a:rPr lang="en-US" altLang="zh-TW" dirty="0"/>
              <a:t>PAPI</a:t>
            </a:r>
            <a:r>
              <a:rPr lang="zh-TW" altLang="en-US" dirty="0"/>
              <a:t>的</a:t>
            </a:r>
            <a:r>
              <a:rPr lang="en-US" altLang="zh-TW" dirty="0"/>
              <a:t>API</a:t>
            </a:r>
            <a:r>
              <a:rPr lang="zh-TW" altLang="en-US" dirty="0"/>
              <a:t>得到</a:t>
            </a:r>
            <a:r>
              <a:rPr lang="en-US" altLang="zh-TW" dirty="0"/>
              <a:t>IPC</a:t>
            </a:r>
            <a:r>
              <a:rPr lang="zh-TW" altLang="en-US" dirty="0"/>
              <a:t> 去估算功率，我們也無法得知</a:t>
            </a:r>
            <a:br>
              <a:rPr lang="en-US" altLang="zh-TW" dirty="0"/>
            </a:br>
            <a:r>
              <a:rPr lang="zh-TW" altLang="en-US" dirty="0"/>
              <a:t>去計算動態</a:t>
            </a:r>
            <a:r>
              <a:rPr lang="en-US" altLang="zh-TW" dirty="0"/>
              <a:t>+</a:t>
            </a:r>
            <a:r>
              <a:rPr lang="zh-TW" altLang="en-US" dirty="0"/>
              <a:t>靜態功耗</a:t>
            </a:r>
            <a:endParaRPr lang="en-US" altLang="zh-TW" dirty="0"/>
          </a:p>
          <a:p>
            <a:r>
              <a:rPr lang="en-US" altLang="zh-TW" b="1" dirty="0"/>
              <a:t>DVFS </a:t>
            </a:r>
            <a:r>
              <a:rPr lang="zh-TW" altLang="en-US" b="1" dirty="0"/>
              <a:t>討論多為電壓頻率一起調整：</a:t>
            </a:r>
            <a:r>
              <a:rPr lang="zh-TW" altLang="en-US" dirty="0"/>
              <a:t> 現有的動態電壓頻率調整 </a:t>
            </a:r>
            <a:r>
              <a:rPr lang="en-US" altLang="zh-TW" dirty="0"/>
              <a:t>(DVFS) </a:t>
            </a:r>
            <a:r>
              <a:rPr lang="zh-TW" altLang="en-US" dirty="0"/>
              <a:t>研究多半是電壓頻率一起調整，很少有單獨討論頻率調整對功耗影響的文獻</a:t>
            </a:r>
            <a:endParaRPr lang="en-US" altLang="zh-TW" b="1" dirty="0"/>
          </a:p>
          <a:p>
            <a:r>
              <a:rPr lang="en-US" altLang="zh-TW" b="1" dirty="0"/>
              <a:t>STM32L4 </a:t>
            </a:r>
            <a:r>
              <a:rPr lang="zh-TW" altLang="en-US" b="1" dirty="0"/>
              <a:t>系列本身的低功耗設計：</a:t>
            </a:r>
            <a:r>
              <a:rPr lang="zh-TW" altLang="en-US" dirty="0"/>
              <a:t> </a:t>
            </a:r>
            <a:r>
              <a:rPr lang="en-US" altLang="zh-TW" dirty="0"/>
              <a:t>STM32L4 </a:t>
            </a:r>
            <a:r>
              <a:rPr lang="zh-TW" altLang="en-US" dirty="0"/>
              <a:t>系列本身就是為低功耗設計的，這使得要觀察到更顯著的功耗降低變得有點多此一舉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16B792-FB50-40F3-9D07-E61917E1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765" y="1983740"/>
            <a:ext cx="419581" cy="2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DD41-8628-4093-BFAB-1DE7EA72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實作困難處解決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E5578-43FF-4EF3-95B5-6472375C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透過查表估算功耗：</a:t>
            </a:r>
            <a:r>
              <a:rPr lang="zh-TW" altLang="en-US" dirty="0"/>
              <a:t> 功耗透過查詢表格來估算</a:t>
            </a:r>
            <a:endParaRPr lang="en-US" altLang="zh-TW" dirty="0"/>
          </a:p>
          <a:p>
            <a:r>
              <a:rPr lang="zh-TW" altLang="en-US" b="1" dirty="0"/>
              <a:t>盡可能讓任務變龐大：</a:t>
            </a:r>
            <a:r>
              <a:rPr lang="zh-TW" altLang="en-US" dirty="0"/>
              <a:t> 為了讓能耗數值差異更明顯，將任務設計得盡可能龐大</a:t>
            </a:r>
            <a:endParaRPr lang="en-US" altLang="zh-TW" dirty="0"/>
          </a:p>
          <a:p>
            <a:r>
              <a:rPr lang="zh-TW" altLang="en-US" b="1" dirty="0"/>
              <a:t>簡化整體步驟：</a:t>
            </a:r>
            <a:r>
              <a:rPr lang="zh-TW" altLang="en-US" dirty="0"/>
              <a:t> 簡化了整體實驗步驟，主要目的是觀察結果</a:t>
            </a:r>
          </a:p>
        </p:txBody>
      </p:sp>
    </p:spTree>
    <p:extLst>
      <p:ext uri="{BB962C8B-B14F-4D97-AF65-F5344CB8AC3E}">
        <p14:creationId xmlns:p14="http://schemas.microsoft.com/office/powerpoint/2010/main" val="161962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DD41-8628-4093-BFAB-1DE7EA72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實作困難處解決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0AAF76-05F1-47B5-A56F-60281098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10971" r="7720" b="17353"/>
          <a:stretch/>
        </p:blipFill>
        <p:spPr>
          <a:xfrm>
            <a:off x="942975" y="1387040"/>
            <a:ext cx="8980520" cy="5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4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DD41-8628-4093-BFAB-1DE7EA72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E5578-43FF-4EF3-95B5-6472375C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三種任務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computing-bound</a:t>
            </a:r>
            <a:r>
              <a:rPr lang="zh-TW" altLang="en-US" dirty="0"/>
              <a:t>、</a:t>
            </a:r>
            <a:r>
              <a:rPr lang="en-US" altLang="zh-TW" dirty="0"/>
              <a:t>I/O bound</a:t>
            </a:r>
            <a:r>
              <a:rPr lang="zh-TW" altLang="en-US" dirty="0"/>
              <a:t>、</a:t>
            </a:r>
            <a:r>
              <a:rPr lang="en-US" altLang="zh-TW" dirty="0"/>
              <a:t>unknown task</a:t>
            </a:r>
          </a:p>
          <a:p>
            <a:r>
              <a:rPr lang="zh-TW" altLang="en-US" dirty="0"/>
              <a:t>觀察頻率對任務時間的變化</a:t>
            </a:r>
            <a:endParaRPr lang="en-US" altLang="zh-TW" dirty="0"/>
          </a:p>
          <a:p>
            <a:r>
              <a:rPr lang="zh-TW" altLang="en-US" dirty="0"/>
              <a:t>透過演算法選擇頻率，並與實際量測的</a:t>
            </a:r>
            <a:r>
              <a:rPr lang="en-US" altLang="zh-TW" dirty="0"/>
              <a:t>ground truth</a:t>
            </a:r>
            <a:r>
              <a:rPr lang="zh-TW" altLang="en-US" dirty="0"/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97063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8C9F2-2A21-4FE0-8AEA-1181192F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  <a:r>
              <a:rPr lang="en-US" altLang="zh-TW" dirty="0"/>
              <a:t>-</a:t>
            </a:r>
            <a:r>
              <a:rPr lang="zh-TW" altLang="en-US" dirty="0"/>
              <a:t>任務設計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9EBEDD-A2FF-4185-8C23-6095E9A2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Computing bound : </a:t>
            </a:r>
            <a:r>
              <a:rPr lang="zh-TW" altLang="en-US" dirty="0"/>
              <a:t>反覆加減法</a:t>
            </a:r>
            <a:endParaRPr lang="en-US" altLang="zh-TW" dirty="0"/>
          </a:p>
          <a:p>
            <a:r>
              <a:rPr lang="en-US" altLang="zh-TW" dirty="0"/>
              <a:t>I/O bound : </a:t>
            </a:r>
            <a:r>
              <a:rPr lang="zh-TW" altLang="en-US" dirty="0"/>
              <a:t>重複打印類似的訊息</a:t>
            </a:r>
            <a:endParaRPr lang="en-US" altLang="zh-TW" dirty="0"/>
          </a:p>
          <a:p>
            <a:r>
              <a:rPr lang="en-US" altLang="zh-TW" dirty="0"/>
              <a:t>Unknown task : </a:t>
            </a:r>
            <a:r>
              <a:rPr lang="zh-TW" altLang="en-US" dirty="0"/>
              <a:t>在實際觀測前不知道其行為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5DFD61-9135-4C23-89F4-D73E42F1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7776"/>
            <a:ext cx="5159006" cy="61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156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TM02900688[[fn=多面向]]</Template>
  <TotalTime>312</TotalTime>
  <Words>697</Words>
  <Application>Microsoft Office PowerPoint</Application>
  <PresentationFormat>寬螢幕</PresentationFormat>
  <Paragraphs>56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Barlow Bold</vt:lpstr>
      <vt:lpstr>Lucida Grande</vt:lpstr>
      <vt:lpstr>微軟正黑體</vt:lpstr>
      <vt:lpstr>Arial</vt:lpstr>
      <vt:lpstr>Montserrat</vt:lpstr>
      <vt:lpstr>Trebuchet MS</vt:lpstr>
      <vt:lpstr>Wingdings 3</vt:lpstr>
      <vt:lpstr>多面向</vt:lpstr>
      <vt:lpstr>期末專題 : Energy Saving算法實作</vt:lpstr>
      <vt:lpstr>簡介與專題動機</vt:lpstr>
      <vt:lpstr>Power Clocks: Dynamic Multi-Clock Management for Embedded systems </vt:lpstr>
      <vt:lpstr>Profiling-Assisted Decoupled Access-Execute Jonatan Waern, Per Ekemark, Konstantinos Koukos, Stefanos Kaxiras, Alexandra Jimborean</vt:lpstr>
      <vt:lpstr>實作上遭遇的困難</vt:lpstr>
      <vt:lpstr>實作困難處解決</vt:lpstr>
      <vt:lpstr>實作困難處解決</vt:lpstr>
      <vt:lpstr>實作設計</vt:lpstr>
      <vt:lpstr>程式碼-任務設計 </vt:lpstr>
      <vt:lpstr>程式碼-clock結構 </vt:lpstr>
      <vt:lpstr>程式碼-算法</vt:lpstr>
      <vt:lpstr>程式碼-算法 </vt:lpstr>
      <vt:lpstr>實作成果&amp;數據分析</vt:lpstr>
      <vt:lpstr>實作成果&amp;數據分析</vt:lpstr>
      <vt:lpstr>實作成果&amp;數據分析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期末專題: Power Saving 論文實作</dc:title>
  <dc:creator>政羿 邱</dc:creator>
  <cp:lastModifiedBy>user</cp:lastModifiedBy>
  <cp:revision>29</cp:revision>
  <dcterms:created xsi:type="dcterms:W3CDTF">2025-06-02T13:14:10Z</dcterms:created>
  <dcterms:modified xsi:type="dcterms:W3CDTF">2025-06-05T04:58:49Z</dcterms:modified>
</cp:coreProperties>
</file>